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4" r:id="rId2"/>
    <p:sldId id="272" r:id="rId3"/>
    <p:sldId id="268" r:id="rId4"/>
    <p:sldId id="276" r:id="rId5"/>
    <p:sldId id="289" r:id="rId6"/>
    <p:sldId id="286" r:id="rId7"/>
    <p:sldId id="291"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130A3-4FE9-4593-AFB5-E31FB1DCE430}" v="2" dt="2023-07-06T14:06:25.271"/>
    <p1510:client id="{E029D25B-E956-44CB-BC5E-0D1A84CA1B7D}" v="167" dt="2023-06-14T13:40:34.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3" autoAdjust="0"/>
    <p:restoredTop sz="82051" autoAdjust="0"/>
  </p:normalViewPr>
  <p:slideViewPr>
    <p:cSldViewPr snapToGrid="0">
      <p:cViewPr varScale="1">
        <p:scale>
          <a:sx n="40" d="100"/>
          <a:sy n="40" d="100"/>
        </p:scale>
        <p:origin x="78" y="56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My3CRHsN1ZqGHHDoFkqcBTUi7mdY9HM7A/sVIP6q1I=" providerId="None" clId="Web-{99B130A3-4FE9-4593-AFB5-E31FB1DCE430}"/>
    <pc:docChg chg="modSld">
      <pc:chgData name="Samantha Bradey" userId="/My3CRHsN1ZqGHHDoFkqcBTUi7mdY9HM7A/sVIP6q1I=" providerId="None" clId="Web-{99B130A3-4FE9-4593-AFB5-E31FB1DCE430}" dt="2023-07-06T14:06:25.271" v="0" actId="20577"/>
      <pc:docMkLst>
        <pc:docMk/>
      </pc:docMkLst>
      <pc:sldChg chg="modSp">
        <pc:chgData name="Samantha Bradey" userId="/My3CRHsN1ZqGHHDoFkqcBTUi7mdY9HM7A/sVIP6q1I=" providerId="None" clId="Web-{99B130A3-4FE9-4593-AFB5-E31FB1DCE430}" dt="2023-07-06T14:06:25.271" v="0" actId="20577"/>
        <pc:sldMkLst>
          <pc:docMk/>
          <pc:sldMk cId="4091436881" sldId="272"/>
        </pc:sldMkLst>
        <pc:spChg chg="mod">
          <ac:chgData name="Samantha Bradey" userId="/My3CRHsN1ZqGHHDoFkqcBTUi7mdY9HM7A/sVIP6q1I=" providerId="None" clId="Web-{99B130A3-4FE9-4593-AFB5-E31FB1DCE430}" dt="2023-07-06T14:06:25.271" v="0" actId="20577"/>
          <ac:spMkLst>
            <pc:docMk/>
            <pc:sldMk cId="4091436881" sldId="272"/>
            <ac:spMk id="5" creationId="{AFE197FF-E6E9-DBAD-E48D-989B8106B5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7/11/2023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
            </a:r>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121212"/>
                </a:solidFill>
                <a:effectLst/>
                <a:latin typeface="Arial" panose="020B0604020202020204" pitchFamily="34" charset="0"/>
                <a:cs typeface="Arial" panose="020B0604020202020204" pitchFamily="34" charset="0"/>
              </a:rPr>
              <a:t>Image - </a:t>
            </a:r>
            <a:r>
              <a:rPr lang="en-GB" sz="1000" dirty="0" err="1">
                <a:solidFill>
                  <a:srgbClr val="121212"/>
                </a:solidFill>
                <a:effectLst/>
                <a:latin typeface="Arial" panose="020B0604020202020204" pitchFamily="34" charset="0"/>
                <a:cs typeface="Arial" panose="020B0604020202020204" pitchFamily="34" charset="0"/>
              </a:rPr>
              <a:t>wikicommons</a:t>
            </a:r>
            <a:r>
              <a:rPr lang="en-GB" sz="1000" dirty="0">
                <a:solidFill>
                  <a:srgbClr val="121212"/>
                </a:solidFill>
                <a:effectLst/>
                <a:latin typeface="Arial" panose="020B0604020202020204" pitchFamily="34" charset="0"/>
                <a:cs typeface="Arial" panose="020B0604020202020204" pitchFamily="34" charset="0"/>
              </a:rPr>
              <a:t>: </a:t>
            </a:r>
            <a:r>
              <a:rPr lang="en-GB" sz="1000" b="0" i="0" dirty="0">
                <a:solidFill>
                  <a:srgbClr val="202122"/>
                </a:solidFill>
                <a:effectLst/>
                <a:latin typeface="Arial" panose="020B0604020202020204" pitchFamily="34" charset="0"/>
                <a:cs typeface="Arial" panose="020B0604020202020204" pitchFamily="34" charset="0"/>
              </a:rPr>
              <a:t>Eleanor Roosevelt holding poster of the Universal Declaration of Human Rights (in English), Lake Success, New York. November 1949.</a:t>
            </a:r>
            <a:endParaRPr lang="en-GB" sz="10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134122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FA4E15-F32B-6C41-1BC7-3266A6DC854D}"/>
              </a:ext>
            </a:extLst>
          </p:cNvPr>
          <p:cNvSpPr txBox="1"/>
          <p:nvPr userDrawn="1"/>
        </p:nvSpPr>
        <p:spPr>
          <a:xfrm rot="5400000">
            <a:off x="11074595" y="800236"/>
            <a:ext cx="180391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cs typeface="Arial" panose="020B0604020202020204" pitchFamily="34" charset="0"/>
              </a:rPr>
              <a:t>© UNICEFF/UNICEF/ UN0389244</a:t>
            </a:r>
            <a:endParaRPr lang="en-GB" sz="800" dirty="0">
              <a:solidFill>
                <a:schemeClr val="bg1"/>
              </a:solidFill>
              <a:latin typeface="Arial" panose="020B0604020202020204" pitchFamily="34" charset="0"/>
              <a:cs typeface="Arial" panose="020B0604020202020204" pitchFamily="34" charset="0"/>
            </a:endParaRPr>
          </a:p>
          <a:p>
            <a:pPr algn="l"/>
            <a:endParaRPr lang="en-US" sz="800" b="0" i="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text, screenshot, font, graphics&#10;&#10;Description automatically generated">
            <a:extLst>
              <a:ext uri="{FF2B5EF4-FFF2-40B4-BE49-F238E27FC236}">
                <a16:creationId xmlns:a16="http://schemas.microsoft.com/office/drawing/2014/main" id="{30392A6B-3F32-E089-79A9-34C13754D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52" t="1373" r="1952" b="4092"/>
          <a:stretch/>
        </p:blipFill>
        <p:spPr>
          <a:xfrm>
            <a:off x="-1" y="0"/>
            <a:ext cx="12192001" cy="6858000"/>
          </a:xfrm>
          <a:prstGeom prst="rect">
            <a:avLst/>
          </a:prstGeom>
        </p:spPr>
      </p:pic>
      <p:sp>
        <p:nvSpPr>
          <p:cNvPr id="4" name="Title 1">
            <a:extLst>
              <a:ext uri="{FF2B5EF4-FFF2-40B4-BE49-F238E27FC236}">
                <a16:creationId xmlns:a16="http://schemas.microsoft.com/office/drawing/2014/main" id="{7A754999-9BA4-E7DB-00FF-C215C4DF6BDA}"/>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5" name="Picture 4">
            <a:extLst>
              <a:ext uri="{FF2B5EF4-FFF2-40B4-BE49-F238E27FC236}">
                <a16:creationId xmlns:a16="http://schemas.microsoft.com/office/drawing/2014/main" id="{BD6F6B15-A145-F698-FE03-72DAF32B77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4" name="Picture 3" descr="A person reading a newspaper&#10;&#10;Description automatically generated">
            <a:extLst>
              <a:ext uri="{FF2B5EF4-FFF2-40B4-BE49-F238E27FC236}">
                <a16:creationId xmlns:a16="http://schemas.microsoft.com/office/drawing/2014/main" id="{E7E2FA57-260C-FD28-C0F5-9C459F03D9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579" t="7067" r="29453" b="21262"/>
          <a:stretch/>
        </p:blipFill>
        <p:spPr>
          <a:xfrm>
            <a:off x="-66675" y="0"/>
            <a:ext cx="6457950" cy="685800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1800" b="0" i="0" dirty="0">
              <a:solidFill>
                <a:schemeClr val="bg1"/>
              </a:solidFill>
              <a:latin typeface="Arial" panose="020B0604020202020204" pitchFamily="34" charset="0"/>
              <a:cs typeface="Arial" panose="020B0604020202020204" pitchFamily="34" charset="0"/>
            </a:endParaRPr>
          </a:p>
          <a:p>
            <a:pPr lvl="0"/>
            <a:r>
              <a:rPr lang="en-GB" sz="1800" b="0" i="0" dirty="0">
                <a:solidFill>
                  <a:schemeClr val="bg1"/>
                </a:solidFill>
                <a:latin typeface="Arial" panose="020B0604020202020204" pitchFamily="34" charset="0"/>
                <a:cs typeface="Arial" panose="020B0604020202020204" pitchFamily="34" charset="0"/>
              </a:rPr>
              <a:t>Please </a:t>
            </a:r>
            <a:r>
              <a:rPr lang="en-GB" sz="1800" b="1" i="0" dirty="0">
                <a:solidFill>
                  <a:srgbClr val="FFFF00"/>
                </a:solidFill>
                <a:latin typeface="Arial" panose="020B0604020202020204" pitchFamily="34" charset="0"/>
                <a:cs typeface="Arial" panose="020B0604020202020204" pitchFamily="34" charset="0"/>
              </a:rPr>
              <a:t>edit out non-relevant slides </a:t>
            </a:r>
            <a:r>
              <a:rPr lang="en-GB" sz="18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800" b="0" i="0" dirty="0">
              <a:solidFill>
                <a:schemeClr val="bg1"/>
              </a:solidFill>
              <a:latin typeface="Arial" panose="020B0604020202020204" pitchFamily="34" charset="0"/>
              <a:cs typeface="Arial" panose="020B0604020202020204" pitchFamily="34" charset="0"/>
            </a:endParaRPr>
          </a:p>
          <a:p>
            <a:pPr lvl="0"/>
            <a:r>
              <a:rPr lang="en-GB" sz="18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r>
              <a:rPr lang="en-GB" sz="1800" b="0" i="0" dirty="0">
                <a:solidFill>
                  <a:schemeClr val="bg1"/>
                </a:solidFill>
                <a:latin typeface="Univers LT Pro 45 Light" panose="020B0403020202020204" pitchFamily="34" charset="77"/>
              </a:rPr>
              <a: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11/07/2023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therightsrespectingschools8108" TargetMode="External"/><Relationship Id="rId2" Type="http://schemas.openxmlformats.org/officeDocument/2006/relationships/slideLayout" Target="../slideLayouts/slideLayout6.xml"/><Relationship Id="rId1" Type="http://schemas.openxmlformats.org/officeDocument/2006/relationships/video" Target="https://www.youtube.com/embed/Q4VOmizfKBY?feature=oembed" TargetMode="Externa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ideo" Target="https://www.youtube.com/embed/HHNfaPuoZHM?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unicef.org.uk/rights-respecting-schools/resources/teaching-resources/guidance-assemblies-lessons/child-friendly-crc-text-and-icons/"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ideo" Target="https://www.youtube.com/embed/COjVj9czgrY?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3415731" cy="699404"/>
          </a:xfrm>
        </p:spPr>
        <p:txBody>
          <a:bodyPr/>
          <a:lstStyle/>
          <a:p>
            <a:r>
              <a:rPr lang="en-US" sz="2000" dirty="0">
                <a:latin typeface="Arial Black" panose="020B0A04020102020204" pitchFamily="34" charset="0"/>
              </a:rPr>
              <a:t>INTRODUCING ARTICLE 42</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14860" y="538835"/>
            <a:ext cx="5148399" cy="2096416"/>
          </a:xfrm>
        </p:spPr>
        <p:txBody>
          <a:bodyPr>
            <a:noAutofit/>
          </a:bodyPr>
          <a:lstStyle/>
          <a:p>
            <a:pPr lvl="0">
              <a:lnSpc>
                <a:spcPct val="107000"/>
              </a:lnSpc>
            </a:pP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Linked Articles</a:t>
            </a:r>
          </a:p>
          <a:p>
            <a:pPr lvl="0">
              <a:lnSpc>
                <a:spcPct val="107000"/>
              </a:lnSpc>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Article 42  - Everyone must know Children’s Rights</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Governments must actively work to make sure children and adults know about the Convention.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Martin Russell, Programme Director RRSA, </a:t>
            </a:r>
            <a:r>
              <a:rPr lang="en-GB" sz="1600" dirty="0">
                <a:latin typeface="Arial" panose="020B0604020202020204" pitchFamily="34" charset="0"/>
                <a:cs typeface="Arial" panose="020B0604020202020204" pitchFamily="34" charset="0"/>
              </a:rPr>
              <a:t>introduces Article 42</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lIns="91440" tIns="45720" rIns="91440" bIns="45720" rtlCol="0" anchor="t">
            <a:spAutoFit/>
          </a:bodyPr>
          <a:lstStyle/>
          <a:p>
            <a:r>
              <a:rPr lang="en-GB" sz="1600" dirty="0">
                <a:solidFill>
                  <a:schemeClr val="bg1"/>
                </a:solidFill>
                <a:latin typeface="Arial"/>
                <a:cs typeface="Arial"/>
                <a:hlinkClick r:id="rId3"/>
              </a:rPr>
              <a:t>Click </a:t>
            </a:r>
            <a:r>
              <a:rPr lang="en-GB" sz="1600" dirty="0">
                <a:solidFill>
                  <a:srgbClr val="00AEEF"/>
                </a:solidFill>
                <a:latin typeface="Arial"/>
                <a:cs typeface="Arial"/>
                <a:hlinkClick r:id="rId3"/>
              </a:rPr>
              <a:t>here</a:t>
            </a:r>
            <a:r>
              <a:rPr lang="en-GB" sz="1600" dirty="0">
                <a:solidFill>
                  <a:schemeClr val="bg1"/>
                </a:solidFill>
                <a:latin typeface="Arial"/>
                <a:cs typeface="Arial"/>
                <a:hlinkClick r:id="rId3"/>
              </a:rPr>
              <a:t> to watch on YouTube</a:t>
            </a:r>
          </a:p>
        </p:txBody>
      </p:sp>
      <p:pic>
        <p:nvPicPr>
          <p:cNvPr id="7" name="Online Media 6" title="Martin Russell, Programme Director, introduces Article 42, Knowledge of Rights">
            <a:hlinkClick r:id="" action="ppaction://media"/>
            <a:extLst>
              <a:ext uri="{FF2B5EF4-FFF2-40B4-BE49-F238E27FC236}">
                <a16:creationId xmlns:a16="http://schemas.microsoft.com/office/drawing/2014/main" id="{8F772587-1B43-FB17-0464-FF6E5EA8DA18}"/>
              </a:ext>
            </a:extLst>
          </p:cNvPr>
          <p:cNvPicPr>
            <a:picLocks noRot="1" noChangeAspect="1"/>
          </p:cNvPicPr>
          <p:nvPr>
            <a:videoFile r:link="rId1"/>
          </p:nvPr>
        </p:nvPicPr>
        <p:blipFill>
          <a:blip r:embed="rId4"/>
          <a:stretch>
            <a:fillRect/>
          </a:stretch>
        </p:blipFill>
        <p:spPr>
          <a:xfrm>
            <a:off x="768350" y="2635250"/>
            <a:ext cx="4304513" cy="2432050"/>
          </a:xfrm>
          <a:prstGeom prst="rect">
            <a:avLst/>
          </a:prstGeom>
        </p:spPr>
      </p:pic>
      <p:pic>
        <p:nvPicPr>
          <p:cNvPr id="8" name="Graphic 7">
            <a:extLst>
              <a:ext uri="{FF2B5EF4-FFF2-40B4-BE49-F238E27FC236}">
                <a16:creationId xmlns:a16="http://schemas.microsoft.com/office/drawing/2014/main" id="{D0D6D94F-A0AF-8DCC-CF42-8C68EAA4233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514860" y="2522993"/>
            <a:ext cx="2401148" cy="3201531"/>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248961"/>
            <a:ext cx="4747694" cy="1049243"/>
          </a:xfrm>
        </p:spPr>
        <p:txBody>
          <a:bodyPr/>
          <a:lstStyle/>
          <a:p>
            <a:r>
              <a:rPr lang="en-US" sz="2800" dirty="0">
                <a:latin typeface="Arial Black" panose="020B0A04020102020204" pitchFamily="34" charset="0"/>
              </a:rPr>
              <a:t>EXPLORING </a:t>
            </a:r>
          </a:p>
          <a:p>
            <a:r>
              <a:rPr lang="en-US" sz="2800" dirty="0">
                <a:latin typeface="Arial Black" panose="020B0A04020102020204" pitchFamily="34" charset="0"/>
              </a:rPr>
              <a:t>ARTICLE 42</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GB" dirty="0">
                <a:latin typeface="Arial Black" panose="020B0A04020102020204" pitchFamily="34" charset="0"/>
              </a:rPr>
              <a:t>List as many ways of learning about rights as you can, share with a friend and then compare with the next slide.</a:t>
            </a:r>
            <a:endParaRPr lang="en-US" dirty="0">
              <a:latin typeface="Arial Black" panose="020B0A04020102020204" pitchFamily="34" charset="0"/>
            </a:endParaRP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1819676"/>
            <a:ext cx="5305425" cy="1357312"/>
          </a:xfrm>
        </p:spPr>
        <p:txBody>
          <a:bodyPr>
            <a:normAutofit fontScale="85000" lnSpcReduction="20000"/>
          </a:bodyPr>
          <a:lstStyle/>
          <a:p>
            <a:r>
              <a:rPr lang="en-GB" sz="2000" dirty="0">
                <a:solidFill>
                  <a:srgbClr val="000000"/>
                </a:solidFill>
                <a:effectLst/>
                <a:latin typeface="Arial" panose="020B0604020202020204" pitchFamily="34" charset="0"/>
                <a:cs typeface="Arial" panose="020B0604020202020204" pitchFamily="34" charset="0"/>
              </a:rPr>
              <a:t>Teachers have a duty to make sure that children know about their rights and experience their rights in school. </a:t>
            </a:r>
          </a:p>
          <a:p>
            <a:endParaRPr lang="en-GB" sz="2000" b="1" i="1" dirty="0">
              <a:solidFill>
                <a:srgbClr val="000000"/>
              </a:solidFill>
              <a:effectLst/>
              <a:latin typeface="Arial" panose="020B0604020202020204" pitchFamily="34" charset="0"/>
              <a:cs typeface="Arial" panose="020B0604020202020204" pitchFamily="34" charset="0"/>
            </a:endParaRPr>
          </a:p>
          <a:p>
            <a:r>
              <a:rPr lang="en-GB" sz="2000" b="1" i="1" dirty="0">
                <a:solidFill>
                  <a:srgbClr val="000000"/>
                </a:solidFill>
                <a:effectLst/>
                <a:latin typeface="Arial" panose="020B0604020202020204" pitchFamily="34" charset="0"/>
                <a:cs typeface="Arial" panose="020B0604020202020204" pitchFamily="34" charset="0"/>
              </a:rPr>
              <a:t>List all the opportunities you have of learning about rights and experiencing them in school?</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63916"/>
            <a:ext cx="4367109" cy="1049243"/>
          </a:xfrm>
        </p:spPr>
        <p:txBody>
          <a:bodyPr/>
          <a:lstStyle/>
          <a:p>
            <a:r>
              <a:rPr lang="en-US" sz="2800" dirty="0">
                <a:latin typeface="Arial Black" panose="020B0A04020102020204" pitchFamily="34" charset="0"/>
              </a:rPr>
              <a:t>EXPLORING </a:t>
            </a:r>
          </a:p>
          <a:p>
            <a:r>
              <a:rPr lang="en-US" sz="2800" dirty="0">
                <a:latin typeface="Arial Black" panose="020B0A04020102020204" pitchFamily="34" charset="0"/>
              </a:rPr>
              <a:t>ARTICLE 42</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 assemblies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 lessons and topic work</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Rights are on displays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By learning about rights issues locally and globally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the school council, pupil council and rights respecting steering group</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By learning to respect others’ opinions and differences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class charters or agreements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When adults listen to us and take our opinions seriously</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When we are treated fairly, and our dignity is respected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campaigning</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Through our Eco and Fairtrade work</a:t>
            </a:r>
          </a:p>
          <a:p>
            <a:pPr marL="0" lvl="0" indent="0">
              <a:lnSpc>
                <a:spcPct val="107000"/>
              </a:lnSpc>
              <a:spcAft>
                <a:spcPts val="8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gn="l" rtl="0" fontAlgn="base">
              <a:buNone/>
            </a:pPr>
            <a:endParaRPr lang="en-GB"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93749" y="2215957"/>
            <a:ext cx="4610346"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As soon as we are born, we have human rights because we are human beings. Which rights are particularly important for babies and young children and who do they depend on to help them enjoy those rights? You might like to make a poster that could be displayed in a doctor’s surgery showing key rights from the CRC for babies.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17857" y="2218440"/>
            <a:ext cx="3076140" cy="2031325"/>
          </a:xfrm>
          <a:prstGeom prst="rect">
            <a:avLst/>
          </a:prstGeom>
          <a:noFill/>
        </p:spPr>
        <p:txBody>
          <a:bodyPr wrap="square" rtlCol="0">
            <a:spAutoFit/>
          </a:bodyPr>
          <a:lstStyle/>
          <a:p>
            <a:pPr algn="ctr"/>
            <a:r>
              <a:rPr lang="en-GB" sz="1400" b="0" i="0" dirty="0">
                <a:solidFill>
                  <a:srgbClr val="030303"/>
                </a:solidFill>
                <a:effectLst/>
                <a:latin typeface="Arial" panose="020B0604020202020204" pitchFamily="34" charset="0"/>
                <a:cs typeface="Arial" panose="020B0604020202020204" pitchFamily="34" charset="0"/>
              </a:rPr>
              <a:t>Have a look at this video from Australia that helps children to understand their rights and describes children’s rights as superpowers! </a:t>
            </a:r>
          </a:p>
          <a:p>
            <a:pPr algn="ctr"/>
            <a:endParaRPr lang="en-GB" sz="1400" dirty="0">
              <a:solidFill>
                <a:srgbClr val="030303"/>
              </a:solidFill>
              <a:latin typeface="Arial" panose="020B0604020202020204" pitchFamily="34" charset="0"/>
              <a:cs typeface="Arial" panose="020B0604020202020204" pitchFamily="34" charset="0"/>
            </a:endParaRPr>
          </a:p>
          <a:p>
            <a:pPr algn="ctr"/>
            <a:r>
              <a:rPr lang="en-GB" sz="1400" b="0" i="0" dirty="0">
                <a:solidFill>
                  <a:srgbClr val="030303"/>
                </a:solidFill>
                <a:effectLst/>
                <a:latin typeface="Arial" panose="020B0604020202020204" pitchFamily="34" charset="0"/>
                <a:cs typeface="Arial" panose="020B0604020202020204" pitchFamily="34" charset="0"/>
              </a:rPr>
              <a:t>Choose a right and design a Rights Superpower shield or cloak for that right.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857" y="4602164"/>
            <a:ext cx="5587000" cy="107721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Create a poster, song or poem to show that rights are for all children around the world. Perhaps you could display your artwork or perform your song or poem.   </a:t>
            </a:r>
            <a:endParaRPr lang="en-GB" sz="1200" dirty="0">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651840" y="4540609"/>
            <a:ext cx="5152255"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Create an obstacle course outside or a simple board game (like snakes and ladders) to show how things (like natural disasters, conflict and poverty) can act as obstacles that hinder children’s access to their rights and need to be removed or overcome by positive actions.</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What are children's rights?">
            <a:hlinkClick r:id="" action="ppaction://media"/>
            <a:extLst>
              <a:ext uri="{FF2B5EF4-FFF2-40B4-BE49-F238E27FC236}">
                <a16:creationId xmlns:a16="http://schemas.microsoft.com/office/drawing/2014/main" id="{19F2FE8E-54A0-6E33-9652-9250399FC4D1}"/>
              </a:ext>
            </a:extLst>
          </p:cNvPr>
          <p:cNvPicPr>
            <a:picLocks noRot="1" noChangeAspect="1"/>
          </p:cNvPicPr>
          <p:nvPr>
            <a:videoFile r:link="rId1"/>
          </p:nvPr>
        </p:nvPicPr>
        <p:blipFill>
          <a:blip r:embed="rId3"/>
          <a:stretch>
            <a:fillRect/>
          </a:stretch>
        </p:blipFill>
        <p:spPr>
          <a:xfrm>
            <a:off x="3822916" y="2466448"/>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17758" y="4680237"/>
            <a:ext cx="6357514"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Create a quiz to share with friends and family about rights and the Convention. Choose whether you will provide multiple choice answers or not, what type of questions you will ask and how many. </a:t>
            </a:r>
          </a:p>
          <a:p>
            <a:pPr algn="ctr"/>
            <a:endParaRPr lang="en-GB" b="0" i="0" dirty="0">
              <a:solidFill>
                <a:schemeClr val="bg1"/>
              </a:solidFill>
              <a:effectLst/>
              <a:latin typeface="Arial" panose="020B0604020202020204" pitchFamily="34" charset="0"/>
              <a:cs typeface="Arial" panose="020B0604020202020204" pitchFamily="34" charset="0"/>
            </a:endParaRPr>
          </a:p>
          <a:p>
            <a:pPr algn="ctr"/>
            <a:r>
              <a:rPr lang="en-GB" b="0" i="0" dirty="0">
                <a:solidFill>
                  <a:schemeClr val="bg1"/>
                </a:solidFill>
                <a:effectLst/>
                <a:latin typeface="Arial" panose="020B0604020202020204" pitchFamily="34" charset="0"/>
                <a:cs typeface="Arial" panose="020B0604020202020204" pitchFamily="34" charset="0"/>
              </a:rPr>
              <a:t>Don’t forget to write a list of answers too.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355569" y="4561853"/>
            <a:ext cx="4442291" cy="1689180"/>
          </a:xfrm>
          <a:prstGeom prst="rect">
            <a:avLst/>
          </a:prstGeom>
          <a:noFill/>
        </p:spPr>
        <p:txBody>
          <a:bodyPr wrap="square" rtlCol="0">
            <a:spAutoFit/>
          </a:bodyPr>
          <a:lstStyle/>
          <a:p>
            <a:pPr lvl="0" algn="ct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Everyone has Human Rights, and everyone under 18 is considered a child or young person and has children’s rights from the CRC. In small groups think about why children need these additional rights in the CRC. Are there other groups of people who might also need additional rights and are there Conventions for them too?</a:t>
            </a:r>
          </a:p>
        </p:txBody>
      </p:sp>
      <p:sp>
        <p:nvSpPr>
          <p:cNvPr id="12" name="TextBox 11">
            <a:extLst>
              <a:ext uri="{FF2B5EF4-FFF2-40B4-BE49-F238E27FC236}">
                <a16:creationId xmlns:a16="http://schemas.microsoft.com/office/drawing/2014/main" id="{BAA62055-B017-63E6-96AD-F128D198FEF1}"/>
              </a:ext>
            </a:extLst>
          </p:cNvPr>
          <p:cNvSpPr txBox="1"/>
          <p:nvPr/>
        </p:nvSpPr>
        <p:spPr>
          <a:xfrm>
            <a:off x="5176837" y="2408192"/>
            <a:ext cx="6486421"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What can YOU do in school and outside to help others access their rights? Make a pledge and a plan for how you will help others every day, month or year - make sure it is realistic. Small actions can be very important! </a:t>
            </a:r>
          </a:p>
          <a:p>
            <a:pPr algn="ctr"/>
            <a:endParaRPr lang="en-GB" dirty="0">
              <a:solidFill>
                <a:srgbClr val="000000"/>
              </a:solidFill>
              <a:latin typeface="Arial" panose="020B0604020202020204" pitchFamily="34" charset="0"/>
              <a:cs typeface="Arial" panose="020B0604020202020204" pitchFamily="34" charset="0"/>
            </a:endParaRPr>
          </a:p>
          <a:p>
            <a:pPr algn="ctr"/>
            <a:r>
              <a:rPr lang="en-GB" sz="1800" b="0" i="0" dirty="0">
                <a:solidFill>
                  <a:srgbClr val="000000"/>
                </a:solidFill>
                <a:effectLst/>
                <a:latin typeface="Arial" panose="020B0604020202020204" pitchFamily="34" charset="0"/>
                <a:cs typeface="Arial" panose="020B0604020202020204" pitchFamily="34" charset="0"/>
              </a:rPr>
              <a:t>What can the government do to help?</a:t>
            </a: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44338" y="2220511"/>
            <a:ext cx="4368758" cy="1815882"/>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Make yourself a set of cards to represent articles of the CRC than make up some games to play with the people in your home to help everyone learn about rights.</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i="0" dirty="0">
                <a:solidFill>
                  <a:schemeClr val="bg1"/>
                </a:solidFill>
                <a:effectLst/>
                <a:latin typeface="Arial" panose="020B0604020202020204" pitchFamily="34" charset="0"/>
                <a:cs typeface="Arial" panose="020B0604020202020204" pitchFamily="34" charset="0"/>
              </a:rPr>
              <a:t> </a:t>
            </a:r>
            <a:r>
              <a:rPr lang="en-GB" sz="1600" i="0" dirty="0">
                <a:solidFill>
                  <a:schemeClr val="bg1"/>
                </a:solidFill>
                <a:effectLst/>
                <a:latin typeface="Arial" panose="020B0604020202020204" pitchFamily="34" charset="0"/>
                <a:cs typeface="Arial" panose="020B0604020202020204" pitchFamily="34" charset="0"/>
                <a:hlinkClick r:id="rId2"/>
              </a:rPr>
              <a:t>There are ideas for games and a template for the cards here.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289535"/>
            <a:ext cx="7166468" cy="719112"/>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93749" y="2215957"/>
            <a:ext cx="4610346"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The Commissioners for Children and Young People are required by law to protect and promote your rights. Find out who they are in your country and what they do. Perhaps you could plan an assembly to let others know about them and their important job.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17857" y="2218440"/>
            <a:ext cx="3354068" cy="2031325"/>
          </a:xfrm>
          <a:prstGeom prst="rect">
            <a:avLst/>
          </a:prstGeom>
          <a:noFill/>
        </p:spPr>
        <p:txBody>
          <a:bodyPr wrap="square" rtlCol="0">
            <a:spAutoFit/>
          </a:bodyPr>
          <a:lstStyle/>
          <a:p>
            <a:pPr algn="ctr"/>
            <a:r>
              <a:rPr lang="en-GB" sz="1400" b="0" i="0" dirty="0">
                <a:solidFill>
                  <a:srgbClr val="030303"/>
                </a:solidFill>
                <a:effectLst/>
                <a:latin typeface="Arial" panose="020B0604020202020204" pitchFamily="34" charset="0"/>
                <a:cs typeface="Arial" panose="020B0604020202020204" pitchFamily="34" charset="0"/>
              </a:rPr>
              <a:t>This video ‘What are Children’s Rights’ explains what children’s rights are and where they came from. Watch the video and think about who might benefit from watching it?  Could you create a workshop for parents/carers using it and some practical activities to go with it so they understand how they can promote and protect rights too.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857" y="4602164"/>
            <a:ext cx="5587000"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Some countries are in a better position to provide children with things they need to access their rights – countries that have good resources, are not at war and have economic wealth for example. </a:t>
            </a:r>
          </a:p>
          <a:p>
            <a:pPr algn="ctr"/>
            <a:endParaRPr lang="en-GB" sz="1600" dirty="0">
              <a:solidFill>
                <a:srgbClr val="000000"/>
              </a:solidFill>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How do you think these countries could support children in other countries to access their rights?   </a:t>
            </a:r>
            <a:endParaRPr lang="en-GB" sz="1200" dirty="0">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651840" y="4540609"/>
            <a:ext cx="5152255"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Research a news event that is happening right now and affecting children’s rights – this can be either in your local area or globally.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b="0" i="0" dirty="0">
                <a:solidFill>
                  <a:schemeClr val="bg1"/>
                </a:solidFill>
                <a:effectLst/>
                <a:latin typeface="Arial" panose="020B0604020202020204" pitchFamily="34" charset="0"/>
                <a:cs typeface="Arial" panose="020B0604020202020204" pitchFamily="34" charset="0"/>
              </a:rPr>
              <a:t>Create a short presentation explaining what the news event is, which children’s rights are affected and what your school might do to help.</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Rights of the Child Segment 1 - What are Childrens Rights">
            <a:hlinkClick r:id="" action="ppaction://media"/>
            <a:extLst>
              <a:ext uri="{FF2B5EF4-FFF2-40B4-BE49-F238E27FC236}">
                <a16:creationId xmlns:a16="http://schemas.microsoft.com/office/drawing/2014/main" id="{F702E23E-F725-603D-9D81-A9D9A8F3A1F2}"/>
              </a:ext>
            </a:extLst>
          </p:cNvPr>
          <p:cNvPicPr>
            <a:picLocks noRot="1" noChangeAspect="1"/>
          </p:cNvPicPr>
          <p:nvPr>
            <a:videoFile r:link="rId1"/>
          </p:nvPr>
        </p:nvPicPr>
        <p:blipFill>
          <a:blip r:embed="rId3"/>
          <a:stretch>
            <a:fillRect/>
          </a:stretch>
        </p:blipFill>
        <p:spPr>
          <a:xfrm>
            <a:off x="4168989" y="2365611"/>
            <a:ext cx="2540000" cy="1435100"/>
          </a:xfrm>
          <a:prstGeom prst="rect">
            <a:avLst/>
          </a:prstGeom>
        </p:spPr>
      </p:pic>
    </p:spTree>
    <p:extLst>
      <p:ext uri="{BB962C8B-B14F-4D97-AF65-F5344CB8AC3E}">
        <p14:creationId xmlns:p14="http://schemas.microsoft.com/office/powerpoint/2010/main" val="8801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714132" y="402427"/>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714132" y="1224690"/>
            <a:ext cx="5305425" cy="705904"/>
          </a:xfrm>
        </p:spPr>
        <p:txBody>
          <a:bodyPr/>
          <a:lstStyle/>
          <a:p>
            <a:r>
              <a:rPr lang="en-GB" sz="1800" i="1" dirty="0">
                <a:latin typeface="Arial" panose="020B0604020202020204" pitchFamily="34" charset="0"/>
                <a:cs typeface="Arial" panose="020B0604020202020204" pitchFamily="34" charset="0"/>
              </a:rPr>
              <a:t>"Where after all do universal human rights begin? In small places close to home – so close and so small that they cannot be seen on any maps of the world … unless these rights have meaning there, they have little meaning anywhere.”</a:t>
            </a:r>
          </a:p>
          <a:p>
            <a:r>
              <a:rPr lang="en-GB" sz="1800" b="0" dirty="0">
                <a:solidFill>
                  <a:schemeClr val="tx1"/>
                </a:solidFill>
                <a:latin typeface="Arial" panose="020B0604020202020204" pitchFamily="34" charset="0"/>
                <a:cs typeface="Arial" panose="020B0604020202020204" pitchFamily="34" charset="0"/>
              </a:rPr>
              <a:t>This was said by Eleanor Roosevelt, a champion for human rights. In 1948 she helped draw up the list of rights that everyone in the world should enjoy.  </a:t>
            </a:r>
          </a:p>
          <a:p>
            <a:r>
              <a:rPr lang="en-GB" sz="1800" b="0" dirty="0">
                <a:solidFill>
                  <a:schemeClr val="tx1"/>
                </a:solidFill>
                <a:latin typeface="Arial" panose="020B0604020202020204" pitchFamily="34" charset="0"/>
                <a:cs typeface="Arial" panose="020B0604020202020204" pitchFamily="34" charset="0"/>
              </a:rPr>
              <a:t>Spend a few moments thinking about ‘those small places’ like home, school, places of work. How can we make sure that rights are known and respected by everyone around us?</a:t>
            </a:r>
          </a:p>
          <a:p>
            <a:endParaRPr lang="en-US" sz="1800" i="1" dirty="0">
              <a:latin typeface="Arial" panose="020B0604020202020204" pitchFamily="34" charset="0"/>
              <a:cs typeface="Arial" panose="020B0604020202020204" pitchFamily="34" charset="0"/>
            </a:endParaRPr>
          </a:p>
        </p:txBody>
      </p:sp>
      <p:pic>
        <p:nvPicPr>
          <p:cNvPr id="4" name="Picture 3" descr="A person reading a newspaper&#10;&#10;Description automatically generated">
            <a:extLst>
              <a:ext uri="{FF2B5EF4-FFF2-40B4-BE49-F238E27FC236}">
                <a16:creationId xmlns:a16="http://schemas.microsoft.com/office/drawing/2014/main" id="{65A8D848-E501-6A1D-4697-3D46786A44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79" t="7067" r="29453" b="21262"/>
          <a:stretch/>
        </p:blipFill>
        <p:spPr>
          <a:xfrm>
            <a:off x="-66675" y="0"/>
            <a:ext cx="6457950" cy="6858000"/>
          </a:xfrm>
          <a:prstGeom prst="rect">
            <a:avLst/>
          </a:prstGeom>
        </p:spPr>
      </p:pic>
    </p:spTree>
    <p:extLst>
      <p:ext uri="{BB962C8B-B14F-4D97-AF65-F5344CB8AC3E}">
        <p14:creationId xmlns:p14="http://schemas.microsoft.com/office/powerpoint/2010/main" val="1248567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2334</TotalTime>
  <Words>1038</Words>
  <Application>Microsoft Office PowerPoint</Application>
  <PresentationFormat>Widescreen</PresentationFormat>
  <Paragraphs>68</Paragraphs>
  <Slides>8</Slides>
  <Notes>2</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Arial Black</vt:lpstr>
      <vt:lpstr>Calibri</vt:lpstr>
      <vt:lpstr>Open Sans</vt:lpstr>
      <vt:lpstr>Symbol</vt:lpstr>
      <vt:lpstr>Times New Roman</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L.Corcoran</cp:lastModifiedBy>
  <cp:revision>160</cp:revision>
  <dcterms:created xsi:type="dcterms:W3CDTF">2022-01-18T14:28:30Z</dcterms:created>
  <dcterms:modified xsi:type="dcterms:W3CDTF">2023-07-11T07:56:41Z</dcterms:modified>
</cp:coreProperties>
</file>